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A75B5-E1F2-40F4-94DB-8A9E3F1FE178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AFF7D2-5644-4973-BE4E-B7119ACF995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A75B5-E1F2-40F4-94DB-8A9E3F1FE178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AFF7D2-5644-4973-BE4E-B7119ACF99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A75B5-E1F2-40F4-94DB-8A9E3F1FE178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AFF7D2-5644-4973-BE4E-B7119ACF99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A75B5-E1F2-40F4-94DB-8A9E3F1FE178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AFF7D2-5644-4973-BE4E-B7119ACF99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A75B5-E1F2-40F4-94DB-8A9E3F1FE178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AFF7D2-5644-4973-BE4E-B7119ACF995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A75B5-E1F2-40F4-94DB-8A9E3F1FE178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AFF7D2-5644-4973-BE4E-B7119ACF99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A75B5-E1F2-40F4-94DB-8A9E3F1FE178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AFF7D2-5644-4973-BE4E-B7119ACF99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A75B5-E1F2-40F4-94DB-8A9E3F1FE178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AFF7D2-5644-4973-BE4E-B7119ACF99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A75B5-E1F2-40F4-94DB-8A9E3F1FE178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AFF7D2-5644-4973-BE4E-B7119ACF995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A75B5-E1F2-40F4-94DB-8A9E3F1FE178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AFF7D2-5644-4973-BE4E-B7119ACF99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A75B5-E1F2-40F4-94DB-8A9E3F1FE178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AFF7D2-5644-4973-BE4E-B7119ACF995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5FA75B5-E1F2-40F4-94DB-8A9E3F1FE178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DAFF7D2-5644-4973-BE4E-B7119ACF9958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 smtClean="0"/>
              <a:t/>
            </a:r>
            <a:br>
              <a:rPr lang="es-ES" b="1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s-ES" b="1" dirty="0"/>
              <a:t>El juicio político en sociedades plurales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400" y="4953000"/>
            <a:ext cx="3886200" cy="685800"/>
          </a:xfrm>
        </p:spPr>
        <p:txBody>
          <a:bodyPr>
            <a:normAutofit/>
          </a:bodyPr>
          <a:lstStyle/>
          <a:p>
            <a:r>
              <a:rPr lang="es-ES" dirty="0" smtClean="0"/>
              <a:t>María Teresa Muñoz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6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Conclusión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514600"/>
            <a:ext cx="7498080" cy="2590800"/>
          </a:xfrm>
        </p:spPr>
        <p:txBody>
          <a:bodyPr/>
          <a:lstStyle/>
          <a:p>
            <a:r>
              <a:rPr lang="es-ES" dirty="0" smtClean="0"/>
              <a:t>El juicio es una capacidad constitutiva de una ciudadanía democrática comprometida con la construcción de un mundo común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04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problema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743200"/>
            <a:ext cx="6858000" cy="3382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4000" dirty="0" smtClean="0"/>
              <a:t>¿cómo </a:t>
            </a:r>
            <a:r>
              <a:rPr lang="es-ES" sz="4000" dirty="0"/>
              <a:t>juzgar las acciones de los demás en el seno de sociedades </a:t>
            </a:r>
            <a:r>
              <a:rPr lang="es-ES" sz="4000" dirty="0" smtClean="0"/>
              <a:t>plurales?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1639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 propuesta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255837"/>
            <a:ext cx="7315200" cy="39163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3600" dirty="0" smtClean="0"/>
              <a:t>La </a:t>
            </a:r>
            <a:r>
              <a:rPr lang="es-ES" sz="3600" dirty="0"/>
              <a:t>capacidad de juicio podría facilitar una descripción de las comunidades políticas como </a:t>
            </a:r>
            <a:r>
              <a:rPr lang="es-ES" sz="3600" dirty="0" smtClean="0"/>
              <a:t>espacios que </a:t>
            </a:r>
            <a:r>
              <a:rPr lang="es-ES" sz="3600" dirty="0"/>
              <a:t>unen a las personas y les habitúan a considerar las cosas desde puntos de vista distintos del propio.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8015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 tesis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3124200"/>
            <a:ext cx="7696200" cy="3001963"/>
          </a:xfrm>
        </p:spPr>
        <p:txBody>
          <a:bodyPr/>
          <a:lstStyle/>
          <a:p>
            <a:pPr marL="0" indent="0" algn="ctr">
              <a:buNone/>
            </a:pPr>
            <a:r>
              <a:rPr lang="es-MX" sz="3600" dirty="0" smtClean="0"/>
              <a:t>El</a:t>
            </a:r>
            <a:r>
              <a:rPr lang="es-MX" sz="3600" dirty="0"/>
              <a:t> </a:t>
            </a:r>
            <a:r>
              <a:rPr lang="es-MX" sz="3600" dirty="0" smtClean="0"/>
              <a:t>juicio político es una capacidad constitutiva de una ciudadanía democrática. </a:t>
            </a:r>
            <a:endParaRPr lang="en-US" sz="3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87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Hoja  de ruta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0" y="1600200"/>
            <a:ext cx="6324600" cy="4525963"/>
          </a:xfrm>
        </p:spPr>
        <p:txBody>
          <a:bodyPr/>
          <a:lstStyle/>
          <a:p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I. El juicio</a:t>
            </a:r>
          </a:p>
          <a:p>
            <a:pPr marL="0" indent="0">
              <a:buNone/>
            </a:pPr>
            <a:r>
              <a:rPr lang="es-ES" dirty="0" smtClean="0"/>
              <a:t>II. La ciudadanía y el espacio público</a:t>
            </a:r>
          </a:p>
          <a:p>
            <a:pPr marL="0" indent="0">
              <a:buNone/>
            </a:pPr>
            <a:r>
              <a:rPr lang="es-ES" dirty="0" smtClean="0"/>
              <a:t>Conclusión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55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I. El juicio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6888" cy="48006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La falsa idea de los dos modelos:</a:t>
            </a:r>
            <a:endParaRPr lang="es-ES" dirty="0" smtClean="0"/>
          </a:p>
          <a:p>
            <a:pPr lvl="1"/>
            <a:r>
              <a:rPr lang="es-ES" dirty="0" smtClean="0"/>
              <a:t>El juicio del actor </a:t>
            </a:r>
          </a:p>
          <a:p>
            <a:pPr lvl="1"/>
            <a:r>
              <a:rPr lang="es-ES" dirty="0" smtClean="0"/>
              <a:t>El juicio del espectador</a:t>
            </a:r>
          </a:p>
          <a:p>
            <a:r>
              <a:rPr lang="es-ES" sz="3600" dirty="0" smtClean="0"/>
              <a:t>La recuperación de la </a:t>
            </a:r>
            <a:r>
              <a:rPr lang="es-ES" sz="3600" i="1" dirty="0" smtClean="0"/>
              <a:t>Crítica del Juicio</a:t>
            </a:r>
            <a:r>
              <a:rPr lang="es-ES" sz="3600" dirty="0" smtClean="0"/>
              <a:t>:</a:t>
            </a:r>
          </a:p>
          <a:p>
            <a:pPr lvl="1"/>
            <a:r>
              <a:rPr lang="es-ES" sz="3200" dirty="0" smtClean="0"/>
              <a:t>El juicio determinante</a:t>
            </a:r>
          </a:p>
          <a:p>
            <a:pPr lvl="1"/>
            <a:r>
              <a:rPr lang="es-ES" sz="3200" dirty="0" smtClean="0"/>
              <a:t>El juicio reflexionante </a:t>
            </a:r>
          </a:p>
          <a:p>
            <a:pPr marL="923544" lvl="3" indent="0">
              <a:buNone/>
            </a:pPr>
            <a:r>
              <a:rPr lang="es-ES" sz="2800" dirty="0" smtClean="0"/>
              <a:t>El juicio teleológico</a:t>
            </a:r>
          </a:p>
          <a:p>
            <a:pPr marL="923544" lvl="3" indent="0">
              <a:buNone/>
            </a:pPr>
            <a:r>
              <a:rPr lang="es-ES" sz="2800" dirty="0" smtClean="0"/>
              <a:t>El juicio estético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1560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Los ejes de la interpretación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El pensar representativo:</a:t>
            </a:r>
          </a:p>
          <a:p>
            <a:pPr lvl="1"/>
            <a:r>
              <a:rPr lang="es-ES" dirty="0" smtClean="0"/>
              <a:t>Pensar poniéndose en el lugar del otro</a:t>
            </a:r>
          </a:p>
          <a:p>
            <a:r>
              <a:rPr lang="es-ES" sz="3200" dirty="0" smtClean="0"/>
              <a:t>La imaginación</a:t>
            </a:r>
          </a:p>
          <a:p>
            <a:pPr lvl="1"/>
            <a:r>
              <a:rPr lang="es-ES" dirty="0" smtClean="0"/>
              <a:t>La imparcialidad</a:t>
            </a:r>
            <a:endParaRPr lang="es-ES" sz="2800" dirty="0" smtClean="0"/>
          </a:p>
          <a:p>
            <a:r>
              <a:rPr lang="es-ES" dirty="0" smtClean="0"/>
              <a:t>El </a:t>
            </a:r>
            <a:r>
              <a:rPr lang="es-ES" i="1" dirty="0" err="1" smtClean="0"/>
              <a:t>sensus</a:t>
            </a:r>
            <a:r>
              <a:rPr lang="es-ES" i="1" dirty="0" smtClean="0"/>
              <a:t> </a:t>
            </a:r>
            <a:r>
              <a:rPr lang="es-ES" i="1" dirty="0" err="1" smtClean="0"/>
              <a:t>communis</a:t>
            </a:r>
            <a:endParaRPr lang="es-ES" i="1" dirty="0" smtClean="0"/>
          </a:p>
          <a:p>
            <a:r>
              <a:rPr lang="es-ES" sz="3200" dirty="0" smtClean="0"/>
              <a:t>La validez ejemplar</a:t>
            </a:r>
          </a:p>
          <a:p>
            <a:pPr lvl="1"/>
            <a:r>
              <a:rPr lang="es-ES" dirty="0" smtClean="0"/>
              <a:t>La generalidad del juicio político</a:t>
            </a:r>
          </a:p>
          <a:p>
            <a:r>
              <a:rPr lang="es-ES" dirty="0" smtClean="0"/>
              <a:t> El carácter persuasivo</a:t>
            </a:r>
          </a:p>
          <a:p>
            <a:pPr lvl="1"/>
            <a:endParaRPr lang="es-ES" sz="2800" dirty="0" smtClean="0"/>
          </a:p>
          <a:p>
            <a:pPr lvl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02187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II. Ciudadanía y espacio público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El concepto de ciudadanía</a:t>
            </a:r>
          </a:p>
          <a:p>
            <a:pPr lvl="1"/>
            <a:r>
              <a:rPr lang="es-ES" dirty="0" smtClean="0"/>
              <a:t>Liberal y republicano</a:t>
            </a:r>
          </a:p>
          <a:p>
            <a:r>
              <a:rPr lang="es-ES" dirty="0" smtClean="0"/>
              <a:t>El concepto de ciudadanía en Arendt</a:t>
            </a:r>
          </a:p>
          <a:p>
            <a:pPr lvl="1"/>
            <a:r>
              <a:rPr lang="es-ES" dirty="0" smtClean="0"/>
              <a:t>Identidad política</a:t>
            </a:r>
          </a:p>
          <a:p>
            <a:pPr lvl="1"/>
            <a:r>
              <a:rPr lang="es-ES" dirty="0" smtClean="0"/>
              <a:t>Pluralidad</a:t>
            </a:r>
          </a:p>
          <a:p>
            <a:r>
              <a:rPr lang="es-ES" dirty="0" smtClean="0"/>
              <a:t>La noción de espacio público</a:t>
            </a:r>
          </a:p>
          <a:p>
            <a:pPr lvl="1"/>
            <a:r>
              <a:rPr lang="es-ES" dirty="0" smtClean="0"/>
              <a:t>Espacio de aparición</a:t>
            </a:r>
          </a:p>
          <a:p>
            <a:pPr lvl="1"/>
            <a:r>
              <a:rPr lang="es-ES" dirty="0" smtClean="0"/>
              <a:t>Mundo común</a:t>
            </a:r>
            <a:endParaRPr lang="es-ES" dirty="0"/>
          </a:p>
          <a:p>
            <a:pPr lvl="1"/>
            <a:endParaRPr lang="es-ES" dirty="0" smtClean="0"/>
          </a:p>
          <a:p>
            <a:pPr lvl="1"/>
            <a:endParaRPr lang="es-ES" dirty="0"/>
          </a:p>
          <a:p>
            <a:pPr lvl="1"/>
            <a:endParaRPr lang="es-E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17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Conclusiones preliminares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es-ES" dirty="0" smtClean="0"/>
              <a:t>1. El mundo común es el espacio en el que las cosas se vuelven públicas</a:t>
            </a:r>
          </a:p>
          <a:p>
            <a:pPr marL="82296" indent="0">
              <a:buNone/>
            </a:pPr>
            <a:r>
              <a:rPr lang="es-ES" dirty="0" smtClean="0"/>
              <a:t>2.</a:t>
            </a:r>
            <a:r>
              <a:rPr lang="es-ES" b="1" dirty="0"/>
              <a:t> </a:t>
            </a:r>
            <a:r>
              <a:rPr lang="es-ES" b="1" dirty="0" smtClean="0"/>
              <a:t>No </a:t>
            </a:r>
            <a:r>
              <a:rPr lang="es-ES" b="1" dirty="0"/>
              <a:t>hay reglas universales, </a:t>
            </a:r>
            <a:r>
              <a:rPr lang="es-ES" b="1" dirty="0" smtClean="0"/>
              <a:t>para </a:t>
            </a:r>
            <a:r>
              <a:rPr lang="es-ES" b="1" dirty="0"/>
              <a:t>hacer juicios sobre cuestiones de interés común. El ejercicio del juicio reflexivo no es el ejercicio de una técnica, no es la aplicación de una </a:t>
            </a:r>
            <a:r>
              <a:rPr lang="es-ES" b="1" dirty="0" smtClean="0"/>
              <a:t>regla</a:t>
            </a:r>
          </a:p>
          <a:p>
            <a:pPr marL="82296" indent="0">
              <a:buNone/>
            </a:pPr>
            <a:r>
              <a:rPr lang="es-ES" b="1" dirty="0" smtClean="0"/>
              <a:t>3.</a:t>
            </a:r>
            <a:r>
              <a:rPr lang="es-MX"/>
              <a:t> </a:t>
            </a:r>
            <a:r>
              <a:rPr lang="es-MX" dirty="0"/>
              <a:t>L</a:t>
            </a:r>
            <a:r>
              <a:rPr lang="es-MX" smtClean="0"/>
              <a:t>os </a:t>
            </a:r>
            <a:r>
              <a:rPr lang="es-MX" dirty="0"/>
              <a:t>juicios que llevan a cabo los ciudadanos son entendidos como la práctica indispensable </a:t>
            </a:r>
            <a:r>
              <a:rPr lang="es-MX" dirty="0" smtClean="0"/>
              <a:t>para </a:t>
            </a:r>
            <a:r>
              <a:rPr lang="es-MX" dirty="0"/>
              <a:t>la construcción del mundo común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70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204</TotalTime>
  <Words>288</Words>
  <Application>Microsoft Office PowerPoint</Application>
  <PresentationFormat>On-screen Show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                          El juicio político en sociedades plurales</vt:lpstr>
      <vt:lpstr>El problema</vt:lpstr>
      <vt:lpstr>La propuesta</vt:lpstr>
      <vt:lpstr>La tesis</vt:lpstr>
      <vt:lpstr>Hoja  de ruta</vt:lpstr>
      <vt:lpstr>I. El juicio</vt:lpstr>
      <vt:lpstr>Los ejes de la interpretación</vt:lpstr>
      <vt:lpstr>II. Ciudadanía y espacio público</vt:lpstr>
      <vt:lpstr>Conclusiones preliminares</vt:lpstr>
      <vt:lpstr>Conclusión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juicio político en sociedades plurales</dc:title>
  <dc:creator>mayte</dc:creator>
  <cp:lastModifiedBy>mayte</cp:lastModifiedBy>
  <cp:revision>7</cp:revision>
  <dcterms:created xsi:type="dcterms:W3CDTF">2013-08-20T23:38:52Z</dcterms:created>
  <dcterms:modified xsi:type="dcterms:W3CDTF">2013-08-21T13:01:57Z</dcterms:modified>
</cp:coreProperties>
</file>